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2"/>
  </p:sldMasterIdLst>
  <p:sldIdLst>
    <p:sldId id="257" r:id="rId3"/>
    <p:sldId id="260" r:id="rId4"/>
    <p:sldId id="261" r:id="rId5"/>
    <p:sldId id="262" r:id="rId6"/>
    <p:sldId id="263" r:id="rId7"/>
    <p:sldId id="273" r:id="rId8"/>
    <p:sldId id="275" r:id="rId9"/>
    <p:sldId id="276" r:id="rId10"/>
    <p:sldId id="277" r:id="rId11"/>
    <p:sldId id="265" r:id="rId12"/>
    <p:sldId id="266" r:id="rId13"/>
    <p:sldId id="274" r:id="rId14"/>
    <p:sldId id="278" r:id="rId15"/>
    <p:sldId id="267" r:id="rId16"/>
    <p:sldId id="268" r:id="rId17"/>
    <p:sldId id="269" r:id="rId18"/>
    <p:sldId id="279" r:id="rId19"/>
    <p:sldId id="270" r:id="rId20"/>
    <p:sldId id="271" r:id="rId21"/>
    <p:sldId id="27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FF11F0EC-4F60-4544-9956-271209A740FE}" type="datetimeFigureOut">
              <a:rPr lang="en-US" smtClean="0"/>
              <a:t>2/16/2017</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1963775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FF11F0EC-4F60-4544-9956-271209A740FE}" type="datetimeFigureOut">
              <a:rPr lang="en-US" smtClean="0"/>
              <a:t>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2906001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F11F0EC-4F60-4544-9956-271209A740FE}" type="datetimeFigureOut">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959474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F11F0EC-4F60-4544-9956-271209A740FE}" type="datetimeFigureOut">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2149749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F11F0EC-4F60-4544-9956-271209A740FE}" type="datetimeFigureOut">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9392032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it-IT" smtClean="0"/>
              <a:t>Fare clic per modificare stili del testo dello schema</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F11F0EC-4F60-4544-9956-271209A740FE}" type="datetimeFigureOut">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39656173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it-IT" smtClean="0"/>
              <a:t>Fare clic per modificare lo stile del titolo</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it-IT" smtClean="0"/>
              <a:t>Fare clic per modificare stili del testo dello schema</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F11F0EC-4F60-4544-9956-271209A740FE}" type="datetimeFigureOut">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9217462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FF11F0EC-4F60-4544-9956-271209A740FE}" type="datetimeFigureOut">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18183113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FF11F0EC-4F60-4544-9956-271209A740FE}" type="datetimeFigureOut">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3790835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nchor="ct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FF11F0EC-4F60-4544-9956-271209A740FE}" type="datetimeFigureOut">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2519581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F11F0EC-4F60-4544-9956-271209A740FE}" type="datetimeFigureOut">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2265785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FF11F0EC-4F60-4544-9956-271209A740FE}" type="datetimeFigureOut">
              <a:rPr lang="en-US" smtClean="0"/>
              <a:t>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1676562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FF11F0EC-4F60-4544-9956-271209A740FE}" type="datetimeFigureOut">
              <a:rPr lang="en-US" smtClean="0"/>
              <a:t>2/16/2017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3733414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FF11F0EC-4F60-4544-9956-271209A740FE}" type="datetimeFigureOut">
              <a:rPr lang="en-US" smtClean="0"/>
              <a:t>2/16/2017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3676603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11F0EC-4F60-4544-9956-271209A740FE}" type="datetimeFigureOut">
              <a:rPr lang="en-US" smtClean="0"/>
              <a:t>2/16/2017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858171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FF11F0EC-4F60-4544-9956-271209A740FE}" type="datetimeFigureOut">
              <a:rPr lang="en-US" smtClean="0"/>
              <a:t>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3893617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it-IT" smtClean="0"/>
              <a:t>Fare clic per modificare lo stile del titolo</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FF11F0EC-4F60-4544-9956-271209A740FE}" type="datetimeFigureOut">
              <a:rPr lang="en-US" smtClean="0"/>
              <a:t>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4291522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F11F0EC-4F60-4544-9956-271209A740FE}" type="datetimeFigureOut">
              <a:rPr lang="en-US" smtClean="0"/>
              <a:t>2/16/2017</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EC7A5AD-5AEC-42D0-A3BE-F46B40576360}" type="slidenum">
              <a:rPr lang="en-US" smtClean="0"/>
              <a:t>‹N›</a:t>
            </a:fld>
            <a:endParaRPr lang="en-US"/>
          </a:p>
        </p:txBody>
      </p:sp>
    </p:spTree>
    <p:extLst>
      <p:ext uri="{BB962C8B-B14F-4D97-AF65-F5344CB8AC3E}">
        <p14:creationId xmlns:p14="http://schemas.microsoft.com/office/powerpoint/2010/main" val="127342985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7" descr="C:\Users\Aldo.Canal\AppData\Local\Microsoft\Windows\Temporary Internet Files\Content.Word\LOGO STUDIO BCB.BM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46641" y="403870"/>
            <a:ext cx="1192212" cy="438150"/>
          </a:xfrm>
          <a:prstGeom prst="rect">
            <a:avLst/>
          </a:prstGeom>
          <a:ln>
            <a:noFill/>
          </a:ln>
        </p:spPr>
      </p:pic>
      <p:sp>
        <p:nvSpPr>
          <p:cNvPr id="89096" name="Rettangolo 8"/>
          <p:cNvSpPr>
            <a:spLocks noGrp="1" noChangeArrowheads="1"/>
          </p:cNvSpPr>
          <p:nvPr>
            <p:ph type="ctrTitle"/>
          </p:nvPr>
        </p:nvSpPr>
        <p:spPr>
          <a:xfrm>
            <a:off x="1211180" y="2134078"/>
            <a:ext cx="8361518" cy="1646302"/>
          </a:xfrm>
        </p:spPr>
        <p:txBody>
          <a:bodyPr>
            <a:normAutofit fontScale="90000"/>
          </a:bodyPr>
          <a:lstStyle/>
          <a:p>
            <a:pPr algn="ctr"/>
            <a:r>
              <a:rPr lang="it-IT" noProof="1" smtClean="0"/>
              <a:t>L’IMPOSTA SUL REDDITO D’IMPRESA (IRI)</a:t>
            </a:r>
            <a:endParaRPr lang="it-IT" noProof="1"/>
          </a:p>
        </p:txBody>
      </p:sp>
      <p:sp>
        <p:nvSpPr>
          <p:cNvPr id="89097" name="Rettangolo 9"/>
          <p:cNvSpPr>
            <a:spLocks noGrp="1" noChangeArrowheads="1"/>
          </p:cNvSpPr>
          <p:nvPr>
            <p:ph type="subTitle" idx="1"/>
          </p:nvPr>
        </p:nvSpPr>
        <p:spPr>
          <a:xfrm>
            <a:off x="1507459" y="4037955"/>
            <a:ext cx="7768959" cy="1413508"/>
          </a:xfrm>
        </p:spPr>
        <p:txBody>
          <a:bodyPr>
            <a:normAutofit/>
          </a:bodyPr>
          <a:lstStyle/>
          <a:p>
            <a:endParaRPr lang="it-IT" b="1" noProof="1" smtClean="0"/>
          </a:p>
          <a:p>
            <a:endParaRPr lang="it-IT" i="1" noProof="1" smtClean="0"/>
          </a:p>
          <a:p>
            <a:r>
              <a:rPr lang="it-IT" b="1" noProof="1"/>
              <a:t>Dott. Riccardo Marangon </a:t>
            </a:r>
            <a:r>
              <a:rPr lang="it-IT" noProof="1" smtClean="0"/>
              <a:t>-</a:t>
            </a:r>
            <a:r>
              <a:rPr lang="it-IT" b="1" noProof="1" smtClean="0"/>
              <a:t> </a:t>
            </a:r>
            <a:r>
              <a:rPr lang="it-IT" noProof="1" smtClean="0"/>
              <a:t>15 febbraio 2017</a:t>
            </a:r>
          </a:p>
          <a:p>
            <a:endParaRPr lang="en-US" dirty="0"/>
          </a:p>
        </p:txBody>
      </p:sp>
    </p:spTree>
    <p:extLst>
      <p:ext uri="{BB962C8B-B14F-4D97-AF65-F5344CB8AC3E}">
        <p14:creationId xmlns:p14="http://schemas.microsoft.com/office/powerpoint/2010/main" val="2387950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ttangolo 2"/>
          <p:cNvSpPr>
            <a:spLocks noGrp="1" noChangeArrowheads="1"/>
          </p:cNvSpPr>
          <p:nvPr>
            <p:ph type="title"/>
          </p:nvPr>
        </p:nvSpPr>
        <p:spPr/>
        <p:txBody>
          <a:bodyPr>
            <a:normAutofit/>
          </a:bodyPr>
          <a:lstStyle/>
          <a:p>
            <a:r>
              <a:rPr lang="it-IT" noProof="1" smtClean="0"/>
              <a:t>Il Plafond IRI</a:t>
            </a:r>
            <a:endParaRPr lang="it-IT" noProof="1"/>
          </a:p>
        </p:txBody>
      </p:sp>
      <p:sp>
        <p:nvSpPr>
          <p:cNvPr id="100355" name="Rettangolo 3"/>
          <p:cNvSpPr>
            <a:spLocks noGrp="1" noChangeArrowheads="1"/>
          </p:cNvSpPr>
          <p:nvPr>
            <p:ph idx="1"/>
          </p:nvPr>
        </p:nvSpPr>
        <p:spPr>
          <a:xfrm>
            <a:off x="1484310" y="2438399"/>
            <a:ext cx="10018713" cy="3124201"/>
          </a:xfrm>
        </p:spPr>
        <p:txBody>
          <a:bodyPr>
            <a:normAutofit fontScale="92500" lnSpcReduction="20000"/>
          </a:bodyPr>
          <a:lstStyle/>
          <a:p>
            <a:pPr marL="0" indent="0">
              <a:buNone/>
            </a:pPr>
            <a:r>
              <a:rPr lang="it-IT" noProof="1"/>
              <a:t>Le somme prelevate sono:</a:t>
            </a:r>
          </a:p>
          <a:p>
            <a:endParaRPr lang="it-IT" sz="900" noProof="1"/>
          </a:p>
          <a:p>
            <a:r>
              <a:rPr lang="it-IT" noProof="1"/>
              <a:t>deducibili;</a:t>
            </a:r>
          </a:p>
          <a:p>
            <a:pPr algn="just"/>
            <a:r>
              <a:rPr lang="it-IT" noProof="1"/>
              <a:t>nel limite dell'utile dell'esercizio e delle riserve di utili assoggettate a tassazione IRI negli esercizi precedenti al netto delle perdite maturate in costanza del regime IRI.</a:t>
            </a:r>
          </a:p>
          <a:p>
            <a:endParaRPr lang="it-IT" sz="900" noProof="1"/>
          </a:p>
          <a:p>
            <a:pPr marL="0" indent="0" algn="just">
              <a:buNone/>
            </a:pPr>
            <a:r>
              <a:rPr lang="it-IT" noProof="1"/>
              <a:t>In sostanza, gli utili prelevati costituiscono una nuova tipologia di componente negativo di reddito. Infatti, per evitare la doppia imposizione, è prevista la deduzione degli stessi utili dal reddito d'impresa da assoggettare ad IRI nel periodo d'imposta in cui avviene il prelievo.</a:t>
            </a:r>
          </a:p>
        </p:txBody>
      </p:sp>
    </p:spTree>
    <p:extLst>
      <p:ext uri="{BB962C8B-B14F-4D97-AF65-F5344CB8AC3E}">
        <p14:creationId xmlns:p14="http://schemas.microsoft.com/office/powerpoint/2010/main" val="1563582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ttangolo 2"/>
          <p:cNvSpPr>
            <a:spLocks noGrp="1" noChangeArrowheads="1"/>
          </p:cNvSpPr>
          <p:nvPr>
            <p:ph type="title"/>
          </p:nvPr>
        </p:nvSpPr>
        <p:spPr/>
        <p:txBody>
          <a:bodyPr/>
          <a:lstStyle/>
          <a:p>
            <a:r>
              <a:rPr lang="it-IT" noProof="1" smtClean="0"/>
              <a:t>Perdite d’impresa nel regime IRI</a:t>
            </a:r>
            <a:endParaRPr lang="it-IT" noProof="1"/>
          </a:p>
        </p:txBody>
      </p:sp>
      <p:sp>
        <p:nvSpPr>
          <p:cNvPr id="101379" name="Rettangolo 3"/>
          <p:cNvSpPr>
            <a:spLocks noGrp="1" noChangeArrowheads="1"/>
          </p:cNvSpPr>
          <p:nvPr>
            <p:ph idx="1"/>
          </p:nvPr>
        </p:nvSpPr>
        <p:spPr/>
        <p:txBody>
          <a:bodyPr/>
          <a:lstStyle/>
          <a:p>
            <a:pPr marL="0" indent="0">
              <a:buNone/>
            </a:pPr>
            <a:r>
              <a:rPr lang="it-IT" noProof="1"/>
              <a:t>Le perdite maturate in vigenza dell'IRI possono essere conseguite:</a:t>
            </a:r>
          </a:p>
          <a:p>
            <a:pPr marL="0" indent="0">
              <a:buNone/>
            </a:pPr>
            <a:endParaRPr lang="it-IT" noProof="1"/>
          </a:p>
          <a:p>
            <a:r>
              <a:rPr lang="it-IT" noProof="1"/>
              <a:t>nell'esercizio dell'attività d'impresa;</a:t>
            </a:r>
          </a:p>
          <a:p>
            <a:pPr algn="just"/>
            <a:r>
              <a:rPr lang="it-IT" noProof="1"/>
              <a:t>da un'eccedenza di somme prelevate nell'esercizio rispetto agli utili realizzati nel medesimo periodo.</a:t>
            </a:r>
          </a:p>
        </p:txBody>
      </p:sp>
    </p:spTree>
    <p:extLst>
      <p:ext uri="{BB962C8B-B14F-4D97-AF65-F5344CB8AC3E}">
        <p14:creationId xmlns:p14="http://schemas.microsoft.com/office/powerpoint/2010/main" val="24817149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ttangolo 2"/>
          <p:cNvSpPr>
            <a:spLocks noGrp="1" noChangeArrowheads="1"/>
          </p:cNvSpPr>
          <p:nvPr>
            <p:ph type="title"/>
          </p:nvPr>
        </p:nvSpPr>
        <p:spPr/>
        <p:txBody>
          <a:bodyPr/>
          <a:lstStyle/>
          <a:p>
            <a:r>
              <a:rPr lang="it-IT" noProof="1" smtClean="0"/>
              <a:t>Perdite d’impresa nel regime IRI</a:t>
            </a:r>
            <a:endParaRPr lang="it-IT" noProof="1"/>
          </a:p>
        </p:txBody>
      </p:sp>
      <p:sp>
        <p:nvSpPr>
          <p:cNvPr id="101379" name="Rettangolo 3"/>
          <p:cNvSpPr>
            <a:spLocks noGrp="1" noChangeArrowheads="1"/>
          </p:cNvSpPr>
          <p:nvPr>
            <p:ph idx="1"/>
          </p:nvPr>
        </p:nvSpPr>
        <p:spPr/>
        <p:txBody>
          <a:bodyPr>
            <a:normAutofit fontScale="85000" lnSpcReduction="20000"/>
          </a:bodyPr>
          <a:lstStyle/>
          <a:p>
            <a:pPr marL="0" indent="0">
              <a:buNone/>
            </a:pPr>
            <a:r>
              <a:rPr lang="it-IT" noProof="1" smtClean="0"/>
              <a:t>Le </a:t>
            </a:r>
            <a:r>
              <a:rPr lang="it-IT" noProof="1"/>
              <a:t>perdite maturate in costanza di opzione IRI</a:t>
            </a:r>
            <a:r>
              <a:rPr lang="it-IT" noProof="1" smtClean="0"/>
              <a:t>:</a:t>
            </a:r>
            <a:endParaRPr lang="it-IT" noProof="1"/>
          </a:p>
          <a:p>
            <a:pPr algn="just"/>
            <a:r>
              <a:rPr lang="it-IT" noProof="1"/>
              <a:t>sono computate in diminuzione del reddito dei periodi di imposta successivi;</a:t>
            </a:r>
          </a:p>
          <a:p>
            <a:pPr algn="just"/>
            <a:r>
              <a:rPr lang="it-IT" noProof="1"/>
              <a:t>per l'intero importo che trova capienza in essi.</a:t>
            </a:r>
          </a:p>
          <a:p>
            <a:pPr marL="0" indent="0">
              <a:buNone/>
            </a:pPr>
            <a:endParaRPr lang="it-IT" noProof="1"/>
          </a:p>
          <a:p>
            <a:pPr marL="0" indent="0">
              <a:buNone/>
            </a:pPr>
            <a:r>
              <a:rPr lang="it-IT" noProof="1"/>
              <a:t>Pertanto, la disciplina delle perdite maturate in costanza del regime IRI</a:t>
            </a:r>
            <a:r>
              <a:rPr lang="it-IT" noProof="1" smtClean="0"/>
              <a:t>:</a:t>
            </a:r>
            <a:endParaRPr lang="it-IT" noProof="1"/>
          </a:p>
          <a:p>
            <a:pPr algn="just"/>
            <a:r>
              <a:rPr lang="it-IT" noProof="1" smtClean="0"/>
              <a:t>permette </a:t>
            </a:r>
            <a:r>
              <a:rPr lang="it-IT" noProof="1"/>
              <a:t>il riporto delle medesime in diminuzione dei redditi imponibili dei periodi d'imposta successivi senza limiti temporali;</a:t>
            </a:r>
          </a:p>
          <a:p>
            <a:pPr algn="just"/>
            <a:r>
              <a:rPr lang="it-IT" noProof="1"/>
              <a:t>risulta più favorevole di quella ordinariamente prevista per le imprese soggette all'IRPEF </a:t>
            </a:r>
            <a:r>
              <a:rPr lang="it-IT" noProof="1" smtClean="0"/>
              <a:t>e all’IRES.</a:t>
            </a:r>
            <a:endParaRPr lang="it-IT" noProof="1"/>
          </a:p>
        </p:txBody>
      </p:sp>
    </p:spTree>
    <p:extLst>
      <p:ext uri="{BB962C8B-B14F-4D97-AF65-F5344CB8AC3E}">
        <p14:creationId xmlns:p14="http://schemas.microsoft.com/office/powerpoint/2010/main" val="783399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ttangolo 2"/>
          <p:cNvSpPr>
            <a:spLocks noGrp="1" noChangeArrowheads="1"/>
          </p:cNvSpPr>
          <p:nvPr>
            <p:ph type="title"/>
          </p:nvPr>
        </p:nvSpPr>
        <p:spPr/>
        <p:txBody>
          <a:bodyPr/>
          <a:lstStyle/>
          <a:p>
            <a:r>
              <a:rPr lang="it-IT" noProof="1" smtClean="0"/>
              <a:t>Perdite d’impresa nel regime IRI</a:t>
            </a:r>
            <a:endParaRPr lang="it-IT" noProof="1"/>
          </a:p>
        </p:txBody>
      </p:sp>
      <p:sp>
        <p:nvSpPr>
          <p:cNvPr id="101379" name="Rettangolo 3"/>
          <p:cNvSpPr>
            <a:spLocks noGrp="1" noChangeArrowheads="1"/>
          </p:cNvSpPr>
          <p:nvPr>
            <p:ph idx="1"/>
          </p:nvPr>
        </p:nvSpPr>
        <p:spPr>
          <a:xfrm>
            <a:off x="1484311" y="2246869"/>
            <a:ext cx="10018713" cy="3124201"/>
          </a:xfrm>
        </p:spPr>
        <p:txBody>
          <a:bodyPr>
            <a:normAutofit lnSpcReduction="10000"/>
          </a:bodyPr>
          <a:lstStyle/>
          <a:p>
            <a:pPr marL="0" indent="0" algn="just">
              <a:buNone/>
            </a:pPr>
            <a:r>
              <a:rPr lang="it-IT" noProof="1" smtClean="0"/>
              <a:t>Le perdite prodotte in periodi d’imposta ante opzione non sono scomputabili dal reddito da assoggettare a tassazione separata. Si ritiene che per tali perdite rimangano ferme le regole previste dal TUIR.</a:t>
            </a:r>
          </a:p>
          <a:p>
            <a:pPr marL="0" indent="0" algn="just">
              <a:buNone/>
            </a:pPr>
            <a:endParaRPr lang="it-IT" noProof="1" smtClean="0"/>
          </a:p>
          <a:p>
            <a:pPr marL="0" indent="0" algn="just">
              <a:buNone/>
            </a:pPr>
            <a:r>
              <a:rPr lang="it-IT" noProof="1" smtClean="0"/>
              <a:t>Le </a:t>
            </a:r>
            <a:r>
              <a:rPr lang="it-IT" noProof="1"/>
              <a:t>perdite </a:t>
            </a:r>
            <a:r>
              <a:rPr lang="it-IT" noProof="1" smtClean="0"/>
              <a:t>non ancora utilizzate al momento di fuoriuscita dal regime di cui al presente articolo sono computabili in diminuzione dai redditi ai sensi dell’art. 8 comma 3 del TUIR, considerando l’ultimo anno di permanenza nel regime come anno di maturazione delle stesse.</a:t>
            </a:r>
            <a:endParaRPr lang="it-IT" noProof="1"/>
          </a:p>
        </p:txBody>
      </p:sp>
    </p:spTree>
    <p:extLst>
      <p:ext uri="{BB962C8B-B14F-4D97-AF65-F5344CB8AC3E}">
        <p14:creationId xmlns:p14="http://schemas.microsoft.com/office/powerpoint/2010/main" val="32364668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noProof="1" smtClean="0"/>
              <a:t>Esempio</a:t>
            </a:r>
            <a:endParaRPr lang="it-IT" noProof="1"/>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1034916435"/>
              </p:ext>
            </p:extLst>
          </p:nvPr>
        </p:nvGraphicFramePr>
        <p:xfrm>
          <a:off x="2888746" y="2438399"/>
          <a:ext cx="7556019" cy="2919208"/>
        </p:xfrm>
        <a:graphic>
          <a:graphicData uri="http://schemas.openxmlformats.org/drawingml/2006/table">
            <a:tbl>
              <a:tblPr/>
              <a:tblGrid>
                <a:gridCol w="426667"/>
                <a:gridCol w="510542"/>
                <a:gridCol w="1520685"/>
                <a:gridCol w="743933"/>
                <a:gridCol w="1739489"/>
                <a:gridCol w="831454"/>
                <a:gridCol w="1083078"/>
                <a:gridCol w="700171"/>
              </a:tblGrid>
              <a:tr h="342354">
                <a:tc>
                  <a:txBody>
                    <a:bodyPr/>
                    <a:lstStyle/>
                    <a:p>
                      <a:pPr algn="l" fontAlgn="b"/>
                      <a:endParaRPr lang="it-IT"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368122">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1" i="0" u="none" strike="noStrike">
                          <a:solidFill>
                            <a:srgbClr val="000000"/>
                          </a:solidFill>
                          <a:effectLst/>
                          <a:latin typeface="Calibri" panose="020F0502020204030204" pitchFamily="34" charset="0"/>
                        </a:rPr>
                        <a:t>ANNO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b"/>
                      <a:r>
                        <a:rPr lang="it-IT" sz="1100" b="1" i="0" u="none" strike="noStrike">
                          <a:solidFill>
                            <a:srgbClr val="000000"/>
                          </a:solidFill>
                          <a:effectLst/>
                          <a:latin typeface="Calibri" panose="020F0502020204030204" pitchFamily="34" charset="0"/>
                        </a:rPr>
                        <a:t>REDDITO IMPONIBILE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b"/>
                      <a:r>
                        <a:rPr lang="it-IT" sz="1100" b="1" i="0" u="none" strike="noStrike">
                          <a:solidFill>
                            <a:srgbClr val="000000"/>
                          </a:solidFill>
                          <a:effectLst/>
                          <a:latin typeface="Calibri" panose="020F0502020204030204" pitchFamily="34" charset="0"/>
                        </a:rPr>
                        <a:t>PRELIEVI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b"/>
                      <a:r>
                        <a:rPr lang="it-IT" sz="1100" b="1" i="0" u="none" strike="noStrike">
                          <a:solidFill>
                            <a:srgbClr val="000000"/>
                          </a:solidFill>
                          <a:effectLst/>
                          <a:latin typeface="Calibri" panose="020F0502020204030204" pitchFamily="34" charset="0"/>
                        </a:rPr>
                        <a:t>REDDITO IMPONIBILE IRI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b"/>
                      <a:r>
                        <a:rPr lang="it-IT" sz="1100" b="1" i="0" u="none" strike="noStrike">
                          <a:solidFill>
                            <a:srgbClr val="000000"/>
                          </a:solidFill>
                          <a:effectLst/>
                          <a:latin typeface="Calibri" panose="020F0502020204030204" pitchFamily="34" charset="0"/>
                        </a:rPr>
                        <a:t>PERDITE IRI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b"/>
                      <a:r>
                        <a:rPr lang="it-IT" sz="1100" b="1" i="0" u="none" strike="noStrike">
                          <a:solidFill>
                            <a:srgbClr val="000000"/>
                          </a:solidFill>
                          <a:effectLst/>
                          <a:latin typeface="Calibri" panose="020F0502020204030204" pitchFamily="34" charset="0"/>
                        </a:rPr>
                        <a:t>PLAFOND IRI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368122">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368122">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100.000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40.000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60.000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60.000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368122">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2018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100.000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60.000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dirty="0">
                          <a:solidFill>
                            <a:srgbClr val="000000"/>
                          </a:solidFill>
                          <a:effectLst/>
                          <a:latin typeface="Calibri" panose="020F0502020204030204" pitchFamily="34" charset="0"/>
                        </a:rPr>
                        <a:t>40.000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100.000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368122">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20.000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50.000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dirty="0">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-30.000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70.000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368122">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2020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170.000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40.000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100.000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200.000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368122">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927862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ttangolo 2"/>
          <p:cNvSpPr>
            <a:spLocks noGrp="1" noChangeArrowheads="1"/>
          </p:cNvSpPr>
          <p:nvPr>
            <p:ph type="title"/>
          </p:nvPr>
        </p:nvSpPr>
        <p:spPr/>
        <p:txBody>
          <a:bodyPr/>
          <a:lstStyle/>
          <a:p>
            <a:r>
              <a:rPr lang="it-IT" noProof="1" smtClean="0"/>
              <a:t>Test di convenienza – SNC</a:t>
            </a:r>
            <a:endParaRPr lang="it-IT" noProof="1"/>
          </a:p>
        </p:txBody>
      </p:sp>
      <p:graphicFrame>
        <p:nvGraphicFramePr>
          <p:cNvPr id="11" name="Segnaposto contenuto 10"/>
          <p:cNvGraphicFramePr>
            <a:graphicFrameLocks noGrp="1"/>
          </p:cNvGraphicFramePr>
          <p:nvPr>
            <p:ph idx="1"/>
            <p:extLst>
              <p:ext uri="{D42A27DB-BD31-4B8C-83A1-F6EECF244321}">
                <p14:modId xmlns:p14="http://schemas.microsoft.com/office/powerpoint/2010/main" val="22552770"/>
              </p:ext>
            </p:extLst>
          </p:nvPr>
        </p:nvGraphicFramePr>
        <p:xfrm>
          <a:off x="3500698" y="2416933"/>
          <a:ext cx="5985938" cy="2838451"/>
        </p:xfrm>
        <a:graphic>
          <a:graphicData uri="http://schemas.openxmlformats.org/drawingml/2006/table">
            <a:tbl>
              <a:tblPr/>
              <a:tblGrid>
                <a:gridCol w="681673"/>
                <a:gridCol w="1991762"/>
                <a:gridCol w="1310089"/>
                <a:gridCol w="1320741"/>
                <a:gridCol w="681673"/>
              </a:tblGrid>
              <a:tr h="258041">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58041">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1" i="0" u="none" strike="noStrike">
                          <a:solidFill>
                            <a:srgbClr val="000000"/>
                          </a:solidFill>
                          <a:effectLst/>
                          <a:latin typeface="Calibri" panose="020F0502020204030204" pitchFamily="34" charset="0"/>
                        </a:rPr>
                        <a:t>SENZA OPZIONE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b"/>
                      <a:r>
                        <a:rPr lang="it-IT" sz="1100" b="1" i="0" u="none" strike="noStrike">
                          <a:solidFill>
                            <a:srgbClr val="000000"/>
                          </a:solidFill>
                          <a:effectLst/>
                          <a:latin typeface="Calibri" panose="020F0502020204030204" pitchFamily="34" charset="0"/>
                        </a:rPr>
                        <a:t>CON OPZIONE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258041">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258041">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REDDITO COMPLESSIVO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100.000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100.000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258041">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PRELIEVI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50.000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50.000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258041">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TASSAZIONE IRI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12.000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258041">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TASSAZIONE SOCI 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43.000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21.500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258041">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258041">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1" i="0" u="none" strike="noStrike">
                          <a:solidFill>
                            <a:srgbClr val="000000"/>
                          </a:solidFill>
                          <a:effectLst/>
                          <a:latin typeface="Calibri" panose="020F0502020204030204" pitchFamily="34" charset="0"/>
                        </a:rPr>
                        <a:t>IMPOSTE TOTALI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43.000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33.500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258041">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1" i="0" u="none" strike="noStrike">
                          <a:solidFill>
                            <a:srgbClr val="000000"/>
                          </a:solidFill>
                          <a:effectLst/>
                          <a:latin typeface="Calibri" panose="020F0502020204030204" pitchFamily="34" charset="0"/>
                        </a:rPr>
                        <a:t>DIFFERENZA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-9.500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258041">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it-IT" sz="11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it-IT" sz="11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2004100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ttangolo 2"/>
          <p:cNvSpPr>
            <a:spLocks noGrp="1" noChangeArrowheads="1"/>
          </p:cNvSpPr>
          <p:nvPr>
            <p:ph type="title"/>
          </p:nvPr>
        </p:nvSpPr>
        <p:spPr/>
        <p:txBody>
          <a:bodyPr/>
          <a:lstStyle/>
          <a:p>
            <a:r>
              <a:rPr lang="it-IT" noProof="1" smtClean="0"/>
              <a:t>Test di convenienza – SNC</a:t>
            </a:r>
            <a:endParaRPr lang="it-IT" noProof="1"/>
          </a:p>
        </p:txBody>
      </p:sp>
      <p:sp>
        <p:nvSpPr>
          <p:cNvPr id="104451" name="Rettangolo 3"/>
          <p:cNvSpPr>
            <a:spLocks noGrp="1" noChangeArrowheads="1"/>
          </p:cNvSpPr>
          <p:nvPr>
            <p:ph idx="1"/>
          </p:nvPr>
        </p:nvSpPr>
        <p:spPr/>
        <p:txBody>
          <a:bodyPr>
            <a:normAutofit/>
          </a:bodyPr>
          <a:lstStyle/>
          <a:p>
            <a:pPr algn="just">
              <a:buFont typeface="Wingdings" panose="05000000000000000000" pitchFamily="2" charset="2"/>
              <a:buChar char="ü"/>
            </a:pPr>
            <a:r>
              <a:rPr lang="it-IT" noProof="1" smtClean="0"/>
              <a:t>Soggetti che realizzano dall’attività d’impresa redditi elevati, che posseggono eventualmente altri redditi e che si trovano, quindi, ad applicare un’aliquota media IRPEF superiore al 24%.</a:t>
            </a:r>
          </a:p>
          <a:p>
            <a:endParaRPr lang="it-IT" noProof="1"/>
          </a:p>
          <a:p>
            <a:pPr marL="0" indent="0" algn="just">
              <a:buNone/>
            </a:pPr>
            <a:r>
              <a:rPr lang="it-IT" noProof="1" smtClean="0"/>
              <a:t>Da tenere conto della presenza anche di oneri detraibili o deducibili di cui non è possibile fruire in assenza di redditi che concorrono alla formazione di quello complessivo.</a:t>
            </a:r>
            <a:endParaRPr lang="it-IT" noProof="1"/>
          </a:p>
        </p:txBody>
      </p:sp>
    </p:spTree>
    <p:extLst>
      <p:ext uri="{BB962C8B-B14F-4D97-AF65-F5344CB8AC3E}">
        <p14:creationId xmlns:p14="http://schemas.microsoft.com/office/powerpoint/2010/main" val="2094626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ttangolo 2"/>
          <p:cNvSpPr>
            <a:spLocks noGrp="1" noChangeArrowheads="1"/>
          </p:cNvSpPr>
          <p:nvPr>
            <p:ph type="title"/>
          </p:nvPr>
        </p:nvSpPr>
        <p:spPr/>
        <p:txBody>
          <a:bodyPr/>
          <a:lstStyle/>
          <a:p>
            <a:r>
              <a:rPr lang="it-IT" noProof="1" smtClean="0"/>
              <a:t>Test di convenienza - SRL</a:t>
            </a:r>
            <a:endParaRPr lang="it-IT" noProof="1"/>
          </a:p>
        </p:txBody>
      </p:sp>
      <p:graphicFrame>
        <p:nvGraphicFramePr>
          <p:cNvPr id="10" name="Segnaposto contenuto 9"/>
          <p:cNvGraphicFramePr>
            <a:graphicFrameLocks noGrp="1"/>
          </p:cNvGraphicFramePr>
          <p:nvPr>
            <p:ph idx="1"/>
            <p:extLst>
              <p:ext uri="{D42A27DB-BD31-4B8C-83A1-F6EECF244321}">
                <p14:modId xmlns:p14="http://schemas.microsoft.com/office/powerpoint/2010/main" val="4220726448"/>
              </p:ext>
            </p:extLst>
          </p:nvPr>
        </p:nvGraphicFramePr>
        <p:xfrm>
          <a:off x="1484311" y="3086100"/>
          <a:ext cx="5346700" cy="2286000"/>
        </p:xfrm>
        <a:graphic>
          <a:graphicData uri="http://schemas.openxmlformats.org/drawingml/2006/table">
            <a:tbl>
              <a:tblPr/>
              <a:tblGrid>
                <a:gridCol w="608877"/>
                <a:gridCol w="1779062"/>
                <a:gridCol w="1170185"/>
                <a:gridCol w="1179699"/>
                <a:gridCol w="608877"/>
              </a:tblGrid>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3">
                  <a:txBody>
                    <a:bodyPr/>
                    <a:lstStyle/>
                    <a:p>
                      <a:pPr algn="ctr" fontAlgn="b"/>
                      <a:r>
                        <a:rPr lang="it-IT" sz="1100" b="1" i="0" u="none" strike="noStrike">
                          <a:solidFill>
                            <a:srgbClr val="000000"/>
                          </a:solidFill>
                          <a:effectLst/>
                          <a:latin typeface="Calibri" panose="020F0502020204030204" pitchFamily="34" charset="0"/>
                        </a:rPr>
                        <a:t>ANNO 2017</a:t>
                      </a:r>
                    </a:p>
                  </a:txBody>
                  <a:tcPr marL="9525" marR="9525" marT="9525" marB="0" anchor="b">
                    <a:lnL>
                      <a:noFill/>
                    </a:lnL>
                    <a:lnR>
                      <a:noFill/>
                    </a:lnR>
                    <a:lnT>
                      <a:noFill/>
                    </a:lnT>
                    <a:lnB>
                      <a:noFill/>
                    </a:lnB>
                  </a:tcPr>
                </a:tc>
                <a:tc hMerge="1">
                  <a:txBody>
                    <a:bodyPr/>
                    <a:lstStyle/>
                    <a:p>
                      <a:endParaRPr lang="it-IT"/>
                    </a:p>
                  </a:txBody>
                  <a:tcPr/>
                </a:tc>
                <a:tc hMerge="1">
                  <a:txBody>
                    <a:bodyPr/>
                    <a:lstStyle/>
                    <a:p>
                      <a:endParaRPr lang="it-IT"/>
                    </a:p>
                  </a:txBody>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1" i="0" u="none" strike="noStrike">
                          <a:solidFill>
                            <a:srgbClr val="000000"/>
                          </a:solidFill>
                          <a:effectLst/>
                          <a:latin typeface="Calibri" panose="020F0502020204030204" pitchFamily="34" charset="0"/>
                        </a:rPr>
                        <a:t>SENZA OPZIONE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b"/>
                      <a:r>
                        <a:rPr lang="it-IT" sz="1100" b="1" i="0" u="none" strike="noStrike">
                          <a:solidFill>
                            <a:srgbClr val="000000"/>
                          </a:solidFill>
                          <a:effectLst/>
                          <a:latin typeface="Calibri" panose="020F0502020204030204" pitchFamily="34" charset="0"/>
                        </a:rPr>
                        <a:t>CON OPZIONE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REDDITO FISCALE 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100.000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100.000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PRELIEVI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TASSAZIONE IRES - IRI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24.000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24.000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TASSAZIONE SOCI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1" i="0" u="none" strike="noStrike">
                          <a:solidFill>
                            <a:srgbClr val="000000"/>
                          </a:solidFill>
                          <a:effectLst/>
                          <a:latin typeface="Calibri" panose="020F0502020204030204" pitchFamily="34" charset="0"/>
                        </a:rPr>
                        <a:t>IMPOSTE TOTALI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24.000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24.000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bl>
          </a:graphicData>
        </a:graphic>
      </p:graphicFrame>
      <p:graphicFrame>
        <p:nvGraphicFramePr>
          <p:cNvPr id="7" name="Tabella 6"/>
          <p:cNvGraphicFramePr>
            <a:graphicFrameLocks noGrp="1"/>
          </p:cNvGraphicFramePr>
          <p:nvPr>
            <p:extLst>
              <p:ext uri="{D42A27DB-BD31-4B8C-83A1-F6EECF244321}">
                <p14:modId xmlns:p14="http://schemas.microsoft.com/office/powerpoint/2010/main" val="1229980482"/>
              </p:ext>
            </p:extLst>
          </p:nvPr>
        </p:nvGraphicFramePr>
        <p:xfrm>
          <a:off x="5915024" y="1692360"/>
          <a:ext cx="5588000" cy="2476500"/>
        </p:xfrm>
        <a:graphic>
          <a:graphicData uri="http://schemas.openxmlformats.org/drawingml/2006/table">
            <a:tbl>
              <a:tblPr/>
              <a:tblGrid>
                <a:gridCol w="989476"/>
                <a:gridCol w="2067750"/>
                <a:gridCol w="1018018"/>
                <a:gridCol w="903848"/>
                <a:gridCol w="608908"/>
              </a:tblGrid>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3">
                  <a:txBody>
                    <a:bodyPr/>
                    <a:lstStyle/>
                    <a:p>
                      <a:pPr algn="ctr" fontAlgn="b"/>
                      <a:r>
                        <a:rPr lang="it-IT" sz="1100" b="1" i="0" u="none" strike="noStrike">
                          <a:solidFill>
                            <a:srgbClr val="000000"/>
                          </a:solidFill>
                          <a:effectLst/>
                          <a:latin typeface="Calibri" panose="020F0502020204030204" pitchFamily="34" charset="0"/>
                        </a:rPr>
                        <a:t>ANNO 2018</a:t>
                      </a:r>
                    </a:p>
                  </a:txBody>
                  <a:tcPr marL="9525" marR="9525" marT="9525" marB="0" anchor="b">
                    <a:lnL>
                      <a:noFill/>
                    </a:lnL>
                    <a:lnR>
                      <a:noFill/>
                    </a:lnR>
                    <a:lnT>
                      <a:noFill/>
                    </a:lnT>
                    <a:lnB>
                      <a:noFill/>
                    </a:lnB>
                  </a:tcPr>
                </a:tc>
                <a:tc hMerge="1">
                  <a:txBody>
                    <a:bodyPr/>
                    <a:lstStyle/>
                    <a:p>
                      <a:endParaRPr lang="it-IT"/>
                    </a:p>
                  </a:txBody>
                  <a:tcPr/>
                </a:tc>
                <a:tc hMerge="1">
                  <a:txBody>
                    <a:bodyPr/>
                    <a:lstStyle/>
                    <a:p>
                      <a:endParaRPr lang="it-IT"/>
                    </a:p>
                  </a:txBody>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1" i="0" u="none" strike="noStrike">
                          <a:solidFill>
                            <a:srgbClr val="000000"/>
                          </a:solidFill>
                          <a:effectLst/>
                          <a:latin typeface="Calibri" panose="020F0502020204030204" pitchFamily="34" charset="0"/>
                        </a:rPr>
                        <a:t>SENZA OPZIONE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b"/>
                      <a:r>
                        <a:rPr lang="it-IT" sz="1100" b="1" i="0" u="none" strike="noStrike">
                          <a:solidFill>
                            <a:srgbClr val="000000"/>
                          </a:solidFill>
                          <a:effectLst/>
                          <a:latin typeface="Calibri" panose="020F0502020204030204" pitchFamily="34" charset="0"/>
                        </a:rPr>
                        <a:t>CON OPZIONE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REDDITO FISCALE 2018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100.000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100.000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PRELIEVI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38.000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50.000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TASSAZIONE IRES - IRI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24.000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12.000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TASSAZIONE SOCI 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9.500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21.500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1" i="0" u="none" strike="noStrike">
                          <a:solidFill>
                            <a:srgbClr val="000000"/>
                          </a:solidFill>
                          <a:effectLst/>
                          <a:latin typeface="Calibri" panose="020F0502020204030204" pitchFamily="34" charset="0"/>
                        </a:rPr>
                        <a:t>IMPOSTE TOTALI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33.500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33.500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1" i="0" u="none" strike="noStrike">
                          <a:solidFill>
                            <a:srgbClr val="000000"/>
                          </a:solidFill>
                          <a:effectLst/>
                          <a:latin typeface="Calibri" panose="020F0502020204030204" pitchFamily="34" charset="0"/>
                        </a:rPr>
                        <a:t>DIFFERENZA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bl>
          </a:graphicData>
        </a:graphic>
      </p:graphicFrame>
      <p:graphicFrame>
        <p:nvGraphicFramePr>
          <p:cNvPr id="8" name="Tabella 7"/>
          <p:cNvGraphicFramePr>
            <a:graphicFrameLocks noGrp="1"/>
          </p:cNvGraphicFramePr>
          <p:nvPr>
            <p:extLst>
              <p:ext uri="{D42A27DB-BD31-4B8C-83A1-F6EECF244321}">
                <p14:modId xmlns:p14="http://schemas.microsoft.com/office/powerpoint/2010/main" val="773852658"/>
              </p:ext>
            </p:extLst>
          </p:nvPr>
        </p:nvGraphicFramePr>
        <p:xfrm>
          <a:off x="6326658" y="4165771"/>
          <a:ext cx="5176366" cy="2440305"/>
        </p:xfrm>
        <a:graphic>
          <a:graphicData uri="http://schemas.openxmlformats.org/drawingml/2006/table">
            <a:tbl>
              <a:tblPr/>
              <a:tblGrid>
                <a:gridCol w="554920"/>
                <a:gridCol w="1812162"/>
                <a:gridCol w="1066488"/>
                <a:gridCol w="1187876"/>
                <a:gridCol w="554920"/>
              </a:tblGrid>
              <a:tr h="190500">
                <a:tc>
                  <a:txBody>
                    <a:bodyPr/>
                    <a:lstStyle/>
                    <a:p>
                      <a:pPr algn="l" fontAlgn="b"/>
                      <a:endParaRPr lang="it-IT"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3">
                  <a:txBody>
                    <a:bodyPr/>
                    <a:lstStyle/>
                    <a:p>
                      <a:pPr algn="ctr" fontAlgn="b"/>
                      <a:r>
                        <a:rPr lang="it-IT" sz="1100" b="1" i="0" u="none" strike="noStrike">
                          <a:solidFill>
                            <a:srgbClr val="000000"/>
                          </a:solidFill>
                          <a:effectLst/>
                          <a:latin typeface="Calibri" panose="020F0502020204030204" pitchFamily="34" charset="0"/>
                        </a:rPr>
                        <a:t>ANNO 2018</a:t>
                      </a:r>
                    </a:p>
                  </a:txBody>
                  <a:tcPr marL="9525" marR="9525" marT="9525" marB="0" anchor="b">
                    <a:lnL>
                      <a:noFill/>
                    </a:lnL>
                    <a:lnR>
                      <a:noFill/>
                    </a:lnR>
                    <a:lnT>
                      <a:noFill/>
                    </a:lnT>
                    <a:lnB>
                      <a:noFill/>
                    </a:lnB>
                  </a:tcPr>
                </a:tc>
                <a:tc hMerge="1">
                  <a:txBody>
                    <a:bodyPr/>
                    <a:lstStyle/>
                    <a:p>
                      <a:endParaRPr lang="it-IT"/>
                    </a:p>
                  </a:txBody>
                  <a:tcPr/>
                </a:tc>
                <a:tc hMerge="1">
                  <a:txBody>
                    <a:bodyPr/>
                    <a:lstStyle/>
                    <a:p>
                      <a:endParaRPr lang="it-IT"/>
                    </a:p>
                  </a:txBody>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1" i="0" u="none" strike="noStrike">
                          <a:solidFill>
                            <a:srgbClr val="000000"/>
                          </a:solidFill>
                          <a:effectLst/>
                          <a:latin typeface="Calibri" panose="020F0502020204030204" pitchFamily="34" charset="0"/>
                        </a:rPr>
                        <a:t>SENZA OPZIONE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b"/>
                      <a:r>
                        <a:rPr lang="it-IT" sz="1100" b="1" i="0" u="none" strike="noStrike">
                          <a:solidFill>
                            <a:srgbClr val="000000"/>
                          </a:solidFill>
                          <a:effectLst/>
                          <a:latin typeface="Calibri" panose="020F0502020204030204" pitchFamily="34" charset="0"/>
                        </a:rPr>
                        <a:t>CON OPZIONE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REDDITO FISCALE 2018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100.000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100.000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PRELIEVI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38.000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50.000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TASSAZIONE IRES - IRI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24.000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12.000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dirty="0">
                          <a:solidFill>
                            <a:srgbClr val="000000"/>
                          </a:solidFill>
                          <a:effectLst/>
                          <a:latin typeface="Calibri" panose="020F0502020204030204" pitchFamily="34" charset="0"/>
                        </a:rPr>
                        <a:t>TASSAZIONE SOCI aliquota media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5.365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15.320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1" i="0" u="none" strike="noStrike">
                          <a:solidFill>
                            <a:srgbClr val="000000"/>
                          </a:solidFill>
                          <a:effectLst/>
                          <a:latin typeface="Calibri" panose="020F0502020204030204" pitchFamily="34" charset="0"/>
                        </a:rPr>
                        <a:t>IMPOSTE TOTALI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29.365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27.320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1" i="0" u="none" strike="noStrike">
                          <a:solidFill>
                            <a:srgbClr val="000000"/>
                          </a:solidFill>
                          <a:effectLst/>
                          <a:latin typeface="Calibri" panose="020F0502020204030204" pitchFamily="34" charset="0"/>
                        </a:rPr>
                        <a:t>DIFFERENZA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-2.045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3807921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ttangolo 2"/>
          <p:cNvSpPr>
            <a:spLocks noGrp="1" noChangeArrowheads="1"/>
          </p:cNvSpPr>
          <p:nvPr>
            <p:ph type="title"/>
          </p:nvPr>
        </p:nvSpPr>
        <p:spPr/>
        <p:txBody>
          <a:bodyPr/>
          <a:lstStyle/>
          <a:p>
            <a:r>
              <a:rPr lang="it-IT" noProof="1" smtClean="0"/>
              <a:t>Test di convenienza - SRL</a:t>
            </a:r>
            <a:endParaRPr lang="it-IT" noProof="1"/>
          </a:p>
        </p:txBody>
      </p:sp>
      <p:sp>
        <p:nvSpPr>
          <p:cNvPr id="105475" name="Rettangolo 3"/>
          <p:cNvSpPr>
            <a:spLocks noGrp="1" noChangeArrowheads="1"/>
          </p:cNvSpPr>
          <p:nvPr>
            <p:ph idx="1"/>
          </p:nvPr>
        </p:nvSpPr>
        <p:spPr/>
        <p:txBody>
          <a:bodyPr>
            <a:normAutofit lnSpcReduction="10000"/>
          </a:bodyPr>
          <a:lstStyle/>
          <a:p>
            <a:pPr algn="just">
              <a:buFont typeface="Wingdings" panose="05000000000000000000" pitchFamily="2" charset="2"/>
              <a:buChar char="ü"/>
            </a:pPr>
            <a:r>
              <a:rPr lang="en-US" dirty="0"/>
              <a:t>S</a:t>
            </a:r>
            <a:r>
              <a:rPr lang="en-US" dirty="0" smtClean="0"/>
              <a:t>e il reddito presunto fosse molto alto il regime ordinario IRES consentirebbe di applicare la medesima aliquota (24%), ma in presenza di </a:t>
            </a:r>
            <a:r>
              <a:rPr lang="en-US" dirty="0" smtClean="0"/>
              <a:t>prelevamenti</a:t>
            </a:r>
            <a:r>
              <a:rPr lang="en-US" dirty="0">
                <a:solidFill>
                  <a:prstClr val="black"/>
                </a:solidFill>
              </a:rPr>
              <a:t> (se </a:t>
            </a:r>
            <a:r>
              <a:rPr lang="en-US" dirty="0" err="1" smtClean="0">
                <a:solidFill>
                  <a:prstClr val="black"/>
                </a:solidFill>
              </a:rPr>
              <a:t>l’aliquota</a:t>
            </a:r>
            <a:r>
              <a:rPr lang="en-US" dirty="0" smtClean="0">
                <a:solidFill>
                  <a:prstClr val="black"/>
                </a:solidFill>
              </a:rPr>
              <a:t> </a:t>
            </a:r>
            <a:r>
              <a:rPr lang="en-US" dirty="0" err="1" smtClean="0">
                <a:solidFill>
                  <a:prstClr val="black"/>
                </a:solidFill>
              </a:rPr>
              <a:t>marginale</a:t>
            </a:r>
            <a:r>
              <a:rPr lang="en-US" dirty="0" smtClean="0">
                <a:solidFill>
                  <a:prstClr val="black"/>
                </a:solidFill>
              </a:rPr>
              <a:t> </a:t>
            </a:r>
            <a:r>
              <a:rPr lang="en-US" dirty="0">
                <a:solidFill>
                  <a:prstClr val="black"/>
                </a:solidFill>
              </a:rPr>
              <a:t>in capo </a:t>
            </a:r>
            <a:r>
              <a:rPr lang="en-US" dirty="0" err="1">
                <a:solidFill>
                  <a:prstClr val="black"/>
                </a:solidFill>
              </a:rPr>
              <a:t>ai</a:t>
            </a:r>
            <a:r>
              <a:rPr lang="en-US" dirty="0">
                <a:solidFill>
                  <a:prstClr val="black"/>
                </a:solidFill>
              </a:rPr>
              <a:t> </a:t>
            </a:r>
            <a:r>
              <a:rPr lang="en-US" dirty="0" err="1">
                <a:solidFill>
                  <a:prstClr val="black"/>
                </a:solidFill>
              </a:rPr>
              <a:t>soci</a:t>
            </a:r>
            <a:r>
              <a:rPr lang="en-US" dirty="0">
                <a:solidFill>
                  <a:prstClr val="black"/>
                </a:solidFill>
              </a:rPr>
              <a:t> è </a:t>
            </a:r>
            <a:r>
              <a:rPr lang="en-US" dirty="0" err="1">
                <a:solidFill>
                  <a:prstClr val="black"/>
                </a:solidFill>
              </a:rPr>
              <a:t>minore</a:t>
            </a:r>
            <a:r>
              <a:rPr lang="en-US" dirty="0">
                <a:solidFill>
                  <a:prstClr val="black"/>
                </a:solidFill>
              </a:rPr>
              <a:t> del 43%)</a:t>
            </a:r>
            <a:r>
              <a:rPr lang="en-US" dirty="0" smtClean="0"/>
              <a:t>  </a:t>
            </a:r>
            <a:r>
              <a:rPr lang="en-US" dirty="0" err="1" smtClean="0"/>
              <a:t>risulterebbe</a:t>
            </a:r>
            <a:r>
              <a:rPr lang="en-US" dirty="0" smtClean="0"/>
              <a:t> </a:t>
            </a:r>
            <a:r>
              <a:rPr lang="en-US" dirty="0" smtClean="0"/>
              <a:t>meno gravoso il regime IRI.</a:t>
            </a:r>
          </a:p>
          <a:p>
            <a:pPr marL="0" indent="0">
              <a:buNone/>
            </a:pPr>
            <a:endParaRPr lang="en-US" dirty="0"/>
          </a:p>
          <a:p>
            <a:pPr marL="0" indent="0" algn="just">
              <a:buNone/>
            </a:pPr>
            <a:r>
              <a:rPr lang="en-US" dirty="0" smtClean="0"/>
              <a:t>D’altro canto, se i prelevamenti fossero molto elevati, il carico IRPEF personale del socio generato dal prelevamento renderebbe la tassazione simile a quella ottenibile con il regime della trasparenza.</a:t>
            </a:r>
            <a:endParaRPr lang="en-US" dirty="0"/>
          </a:p>
        </p:txBody>
      </p:sp>
    </p:spTree>
    <p:extLst>
      <p:ext uri="{BB962C8B-B14F-4D97-AF65-F5344CB8AC3E}">
        <p14:creationId xmlns:p14="http://schemas.microsoft.com/office/powerpoint/2010/main" val="1128892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ttangolo 2"/>
          <p:cNvSpPr>
            <a:spLocks noGrp="1" noChangeArrowheads="1"/>
          </p:cNvSpPr>
          <p:nvPr>
            <p:ph type="title"/>
          </p:nvPr>
        </p:nvSpPr>
        <p:spPr/>
        <p:txBody>
          <a:bodyPr/>
          <a:lstStyle/>
          <a:p>
            <a:r>
              <a:rPr lang="it-IT" noProof="1" smtClean="0"/>
              <a:t>Regime contributivo</a:t>
            </a:r>
            <a:endParaRPr lang="it-IT" noProof="1"/>
          </a:p>
        </p:txBody>
      </p:sp>
      <p:sp>
        <p:nvSpPr>
          <p:cNvPr id="106499" name="Rettangolo 3"/>
          <p:cNvSpPr>
            <a:spLocks noGrp="1" noChangeArrowheads="1"/>
          </p:cNvSpPr>
          <p:nvPr>
            <p:ph idx="1"/>
          </p:nvPr>
        </p:nvSpPr>
        <p:spPr>
          <a:xfrm>
            <a:off x="1484310" y="2205680"/>
            <a:ext cx="10018713" cy="3124201"/>
          </a:xfrm>
        </p:spPr>
        <p:txBody>
          <a:bodyPr>
            <a:normAutofit/>
          </a:bodyPr>
          <a:lstStyle/>
          <a:p>
            <a:pPr marL="0" indent="0" algn="just">
              <a:buNone/>
            </a:pPr>
            <a:r>
              <a:rPr lang="it-IT" noProof="1" smtClean="0"/>
              <a:t>Il ricorso al regime IRI non produce effetti sul piano della contribuzione dovuta alle Gestioni degli artigiani e commercianti, continuandosi ad applicare la disciplina vigente in materia.</a:t>
            </a:r>
            <a:endParaRPr lang="it-IT" noProof="1"/>
          </a:p>
        </p:txBody>
      </p:sp>
    </p:spTree>
    <p:extLst>
      <p:ext uri="{BB962C8B-B14F-4D97-AF65-F5344CB8AC3E}">
        <p14:creationId xmlns:p14="http://schemas.microsoft.com/office/powerpoint/2010/main" val="607905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ttangolo 2"/>
          <p:cNvSpPr>
            <a:spLocks noGrp="1" noChangeArrowheads="1"/>
          </p:cNvSpPr>
          <p:nvPr>
            <p:ph type="title"/>
          </p:nvPr>
        </p:nvSpPr>
        <p:spPr/>
        <p:txBody>
          <a:bodyPr/>
          <a:lstStyle/>
          <a:p>
            <a:r>
              <a:rPr lang="it-IT" noProof="1" smtClean="0"/>
              <a:t>Finalità dell’IRI</a:t>
            </a:r>
            <a:endParaRPr lang="it-IT" noProof="1"/>
          </a:p>
        </p:txBody>
      </p:sp>
      <p:sp>
        <p:nvSpPr>
          <p:cNvPr id="92164" name="Rettangolo 4"/>
          <p:cNvSpPr>
            <a:spLocks noGrp="1" noChangeArrowheads="1"/>
          </p:cNvSpPr>
          <p:nvPr>
            <p:ph sz="half" idx="1"/>
          </p:nvPr>
        </p:nvSpPr>
        <p:spPr>
          <a:xfrm>
            <a:off x="1484311" y="2345027"/>
            <a:ext cx="9333942" cy="3124201"/>
          </a:xfrm>
        </p:spPr>
        <p:txBody>
          <a:bodyPr>
            <a:normAutofit/>
          </a:bodyPr>
          <a:lstStyle/>
          <a:p>
            <a:pPr algn="just"/>
            <a:r>
              <a:rPr lang="it-IT" sz="2400" noProof="1" smtClean="0"/>
              <a:t>Incentivare il reivestimento degli utili all’interno delle piccole e medie imprese, al fine di agevolare la crescita e lo sviluppo delle attività produttive.</a:t>
            </a:r>
          </a:p>
          <a:p>
            <a:endParaRPr lang="it-IT" noProof="1"/>
          </a:p>
          <a:p>
            <a:pPr algn="just"/>
            <a:r>
              <a:rPr lang="it-IT" sz="2400" noProof="1" smtClean="0"/>
              <a:t>La revisione dell’imposizione va nella direzione dell’uniformità di trattamento con le società di capitali, rendendo più neutrale il sistema tributario rispetto alla forma giuridica.</a:t>
            </a:r>
            <a:endParaRPr lang="it-IT" sz="2400" noProof="1"/>
          </a:p>
        </p:txBody>
      </p:sp>
    </p:spTree>
    <p:extLst>
      <p:ext uri="{BB962C8B-B14F-4D97-AF65-F5344CB8AC3E}">
        <p14:creationId xmlns:p14="http://schemas.microsoft.com/office/powerpoint/2010/main" val="2217101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ttangolo 2"/>
          <p:cNvSpPr>
            <a:spLocks noGrp="1" noChangeArrowheads="1"/>
          </p:cNvSpPr>
          <p:nvPr>
            <p:ph type="title"/>
          </p:nvPr>
        </p:nvSpPr>
        <p:spPr/>
        <p:txBody>
          <a:bodyPr>
            <a:normAutofit/>
          </a:bodyPr>
          <a:lstStyle/>
          <a:p>
            <a:r>
              <a:rPr lang="it-IT" noProof="1" smtClean="0"/>
              <a:t>Grazie per l’attenzione</a:t>
            </a:r>
            <a:endParaRPr lang="it-IT" noProof="1"/>
          </a:p>
        </p:txBody>
      </p:sp>
    </p:spTree>
    <p:extLst>
      <p:ext uri="{BB962C8B-B14F-4D97-AF65-F5344CB8AC3E}">
        <p14:creationId xmlns:p14="http://schemas.microsoft.com/office/powerpoint/2010/main" val="1223774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noProof="1" smtClean="0"/>
              <a:t>Soggetti interessati</a:t>
            </a:r>
            <a:endParaRPr lang="it-IT" noProof="1"/>
          </a:p>
        </p:txBody>
      </p:sp>
      <p:sp>
        <p:nvSpPr>
          <p:cNvPr id="3" name="Segnaposto contenuto 2"/>
          <p:cNvSpPr>
            <a:spLocks noGrp="1"/>
          </p:cNvSpPr>
          <p:nvPr>
            <p:ph idx="1"/>
          </p:nvPr>
        </p:nvSpPr>
        <p:spPr/>
        <p:txBody>
          <a:bodyPr/>
          <a:lstStyle/>
          <a:p>
            <a:r>
              <a:rPr lang="it-IT" dirty="0" smtClean="0"/>
              <a:t>Imprenditori individuali;</a:t>
            </a:r>
          </a:p>
          <a:p>
            <a:r>
              <a:rPr lang="it-IT" dirty="0"/>
              <a:t>S</a:t>
            </a:r>
            <a:r>
              <a:rPr lang="it-IT" dirty="0" smtClean="0"/>
              <a:t>ocietà in nome collettivo e in accomandita semplice;</a:t>
            </a:r>
          </a:p>
          <a:p>
            <a:r>
              <a:rPr lang="it-IT" dirty="0" smtClean="0"/>
              <a:t>Società a responsabilità limitata a ristretta base proprietaria.</a:t>
            </a:r>
          </a:p>
          <a:p>
            <a:endParaRPr lang="it-IT" dirty="0" smtClean="0"/>
          </a:p>
          <a:p>
            <a:pPr marL="0" indent="0">
              <a:buNone/>
            </a:pPr>
            <a:r>
              <a:rPr lang="it-IT" dirty="0" smtClean="0"/>
              <a:t>REQUISITO</a:t>
            </a:r>
          </a:p>
          <a:p>
            <a:pPr marL="0" indent="0">
              <a:buNone/>
            </a:pPr>
            <a:r>
              <a:rPr lang="it-IT" dirty="0" smtClean="0"/>
              <a:t>Adozione della contabilità ordinaria</a:t>
            </a:r>
            <a:endParaRPr lang="it-IT" dirty="0"/>
          </a:p>
        </p:txBody>
      </p:sp>
    </p:spTree>
    <p:extLst>
      <p:ext uri="{BB962C8B-B14F-4D97-AF65-F5344CB8AC3E}">
        <p14:creationId xmlns:p14="http://schemas.microsoft.com/office/powerpoint/2010/main" val="3779365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ttangolo 2"/>
          <p:cNvSpPr>
            <a:spLocks noGrp="1" noChangeArrowheads="1"/>
          </p:cNvSpPr>
          <p:nvPr>
            <p:ph type="title"/>
          </p:nvPr>
        </p:nvSpPr>
        <p:spPr/>
        <p:txBody>
          <a:bodyPr>
            <a:normAutofit/>
          </a:bodyPr>
          <a:lstStyle/>
          <a:p>
            <a:r>
              <a:rPr lang="it-IT" noProof="1" smtClean="0"/>
              <a:t>Esercizio dell’opzione</a:t>
            </a:r>
            <a:endParaRPr lang="it-IT" noProof="1"/>
          </a:p>
        </p:txBody>
      </p:sp>
      <p:sp>
        <p:nvSpPr>
          <p:cNvPr id="2" name="Segnaposto contenuto 1"/>
          <p:cNvSpPr>
            <a:spLocks noGrp="1"/>
          </p:cNvSpPr>
          <p:nvPr>
            <p:ph idx="1"/>
          </p:nvPr>
        </p:nvSpPr>
        <p:spPr>
          <a:xfrm>
            <a:off x="1484310" y="2438399"/>
            <a:ext cx="10018713" cy="3124201"/>
          </a:xfrm>
        </p:spPr>
        <p:txBody>
          <a:bodyPr/>
          <a:lstStyle/>
          <a:p>
            <a:pPr algn="just"/>
            <a:r>
              <a:rPr lang="it-IT" dirty="0" smtClean="0"/>
              <a:t>L’opzione si esercita nella dichiarazione dei redditi ed ha effetto dal periodo d’imposta al quale si riferisce la dichiarazione. In altri termini per il 2017 la stessa verrà esercitata in Unico 2018. Sulle modalità di opzione IRI per le SRL in trasparenza occorre attendere chiarimenti dalle Entrate.</a:t>
            </a:r>
          </a:p>
          <a:p>
            <a:pPr algn="just"/>
            <a:endParaRPr lang="it-IT" dirty="0" smtClean="0"/>
          </a:p>
          <a:p>
            <a:pPr algn="just"/>
            <a:r>
              <a:rPr lang="it-IT" dirty="0" smtClean="0"/>
              <a:t>Una volta esercitata la stessa ha durata pari a cinque periodi di imposta ed è rinnovabile.</a:t>
            </a:r>
            <a:endParaRPr lang="it-IT" dirty="0"/>
          </a:p>
        </p:txBody>
      </p:sp>
    </p:spTree>
    <p:extLst>
      <p:ext uri="{BB962C8B-B14F-4D97-AF65-F5344CB8AC3E}">
        <p14:creationId xmlns:p14="http://schemas.microsoft.com/office/powerpoint/2010/main" val="3351730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ttangolo 2"/>
          <p:cNvSpPr>
            <a:spLocks noGrp="1" noChangeArrowheads="1"/>
          </p:cNvSpPr>
          <p:nvPr>
            <p:ph type="title"/>
          </p:nvPr>
        </p:nvSpPr>
        <p:spPr/>
        <p:txBody>
          <a:bodyPr>
            <a:normAutofit/>
          </a:bodyPr>
          <a:lstStyle/>
          <a:p>
            <a:r>
              <a:rPr lang="it-IT" noProof="1" smtClean="0"/>
              <a:t>Il regime fiscale IRI</a:t>
            </a:r>
            <a:endParaRPr lang="it-IT" noProof="1"/>
          </a:p>
        </p:txBody>
      </p:sp>
      <p:sp>
        <p:nvSpPr>
          <p:cNvPr id="97283" name="Rettangolo 3"/>
          <p:cNvSpPr>
            <a:spLocks noGrp="1" noChangeArrowheads="1"/>
          </p:cNvSpPr>
          <p:nvPr>
            <p:ph idx="1"/>
          </p:nvPr>
        </p:nvSpPr>
        <p:spPr>
          <a:xfrm>
            <a:off x="1484310" y="2438399"/>
            <a:ext cx="10018713" cy="3352801"/>
          </a:xfrm>
        </p:spPr>
        <p:txBody>
          <a:bodyPr>
            <a:normAutofit lnSpcReduction="10000"/>
          </a:bodyPr>
          <a:lstStyle/>
          <a:p>
            <a:pPr algn="just"/>
            <a:r>
              <a:rPr lang="it-IT" sz="1800" noProof="1"/>
              <a:t>S</a:t>
            </a:r>
            <a:r>
              <a:rPr lang="it-IT" sz="1800" noProof="1" smtClean="0"/>
              <a:t>eparazione </a:t>
            </a:r>
            <a:r>
              <a:rPr lang="it-IT" sz="1800" noProof="1"/>
              <a:t>tra il reddito d’impresa reinvestito nella società – assoggettato ad IRI con l’aliquota del 24% – e gli utili prelevati dall’impresa, che concorrono come reddito d’impresa alla tassazione IRPEF in capo al </a:t>
            </a:r>
            <a:r>
              <a:rPr lang="it-IT" sz="1800" noProof="1" smtClean="0"/>
              <a:t>percipiente.</a:t>
            </a:r>
          </a:p>
          <a:p>
            <a:pPr algn="just"/>
            <a:endParaRPr lang="it-IT" sz="1800" noProof="1" smtClean="0"/>
          </a:p>
          <a:p>
            <a:pPr algn="just"/>
            <a:r>
              <a:rPr lang="it-IT" sz="1800" noProof="1" smtClean="0"/>
              <a:t>Determinazione </a:t>
            </a:r>
            <a:r>
              <a:rPr lang="it-IT" sz="1800" noProof="1"/>
              <a:t>della base imponibile IRI secondo le ordinarie disposizioni in materia di redditi d’impresa (Titolo I, capo VI del TUIR</a:t>
            </a:r>
            <a:r>
              <a:rPr lang="it-IT" sz="1800" noProof="1" smtClean="0"/>
              <a:t>).</a:t>
            </a:r>
          </a:p>
          <a:p>
            <a:pPr algn="just"/>
            <a:endParaRPr lang="it-IT" sz="1800" noProof="1" smtClean="0"/>
          </a:p>
          <a:p>
            <a:pPr algn="just"/>
            <a:r>
              <a:rPr lang="it-IT" sz="1800" noProof="1"/>
              <a:t>P</a:t>
            </a:r>
            <a:r>
              <a:rPr lang="it-IT" sz="1800" noProof="1" smtClean="0"/>
              <a:t>ossibilità </a:t>
            </a:r>
            <a:r>
              <a:rPr lang="it-IT" sz="1800" noProof="1"/>
              <a:t>di portare in deduzione, dalla suddetta base imponibile, gli utili prelevati dalla società, entro il limite del reddito d’esercizio o dei redditi di esercizi precedenti, </a:t>
            </a:r>
            <a:r>
              <a:rPr lang="it-IT" sz="1800" noProof="1" smtClean="0"/>
              <a:t>assoggettati </a:t>
            </a:r>
            <a:r>
              <a:rPr lang="it-IT" sz="1800" noProof="1"/>
              <a:t>ad IRI, al netto delle perdite IRI.</a:t>
            </a:r>
          </a:p>
        </p:txBody>
      </p:sp>
    </p:spTree>
    <p:extLst>
      <p:ext uri="{BB962C8B-B14F-4D97-AF65-F5344CB8AC3E}">
        <p14:creationId xmlns:p14="http://schemas.microsoft.com/office/powerpoint/2010/main" val="3245447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Imposizione in capo al percettore degli utili prelevati</a:t>
            </a:r>
            <a:endParaRPr lang="en-US" dirty="0"/>
          </a:p>
        </p:txBody>
      </p:sp>
      <p:sp>
        <p:nvSpPr>
          <p:cNvPr id="3" name="Segnaposto contenuto  2"/>
          <p:cNvSpPr>
            <a:spLocks noGrp="1"/>
          </p:cNvSpPr>
          <p:nvPr>
            <p:ph sz="half" idx="1"/>
          </p:nvPr>
        </p:nvSpPr>
        <p:spPr>
          <a:xfrm>
            <a:off x="1484312" y="2438399"/>
            <a:ext cx="10018712" cy="3352801"/>
          </a:xfrm>
        </p:spPr>
        <p:txBody>
          <a:bodyPr>
            <a:normAutofit lnSpcReduction="10000"/>
          </a:bodyPr>
          <a:lstStyle/>
          <a:p>
            <a:pPr marL="0" indent="0" algn="just">
              <a:buNone/>
            </a:pPr>
            <a:r>
              <a:rPr lang="it-IT" noProof="1"/>
              <a:t>Gli utili ritratti dall'imprenditore (nonché dai collaboratori familiari o dai soci</a:t>
            </a:r>
            <a:r>
              <a:rPr lang="it-IT" noProof="1" smtClean="0"/>
              <a:t>):</a:t>
            </a:r>
            <a:endParaRPr lang="it-IT" noProof="1"/>
          </a:p>
          <a:p>
            <a:r>
              <a:rPr lang="it-IT" noProof="1"/>
              <a:t>scontano l'imposizione progressiva IRPEF in capo al percettore;</a:t>
            </a:r>
          </a:p>
          <a:p>
            <a:r>
              <a:rPr lang="it-IT" noProof="1"/>
              <a:t>sono qualificati come reddito d'impresa. </a:t>
            </a:r>
          </a:p>
          <a:p>
            <a:pPr marL="0" indent="0">
              <a:buNone/>
            </a:pPr>
            <a:endParaRPr lang="it-IT" sz="900" noProof="1" smtClean="0"/>
          </a:p>
          <a:p>
            <a:pPr marL="0" indent="0" algn="just">
              <a:buNone/>
            </a:pPr>
            <a:r>
              <a:rPr lang="it-IT" noProof="1" smtClean="0"/>
              <a:t>Ferma </a:t>
            </a:r>
            <a:r>
              <a:rPr lang="it-IT" noProof="1"/>
              <a:t>restando la deroga all'imputazione per trasparenza del reddito in capo ai soci ex art. 5 del TUIR, una volta distribuito, il reddito d'impresa concorre comunque alla formazione dell'imponibile in capo ai medesimi in base</a:t>
            </a:r>
            <a:r>
              <a:rPr lang="it-IT" noProof="1" smtClean="0"/>
              <a:t>:</a:t>
            </a:r>
            <a:endParaRPr lang="it-IT" noProof="1"/>
          </a:p>
          <a:p>
            <a:r>
              <a:rPr lang="it-IT" noProof="1"/>
              <a:t>alla presunzione di proporzionalità dei conferimenti eseguiti; </a:t>
            </a:r>
          </a:p>
          <a:p>
            <a:pPr algn="just"/>
            <a:r>
              <a:rPr lang="it-IT" noProof="1"/>
              <a:t>oppure alla diversa determinazione prevista dall'atto costitutivo o da un altro atto di data anteriore all'inizio del periodo d'imposta (ex art. 5 co. 2 del TUIR</a:t>
            </a:r>
            <a:r>
              <a:rPr lang="it-IT" noProof="1" smtClean="0"/>
              <a:t>).</a:t>
            </a:r>
            <a:endParaRPr lang="it-IT" noProof="1"/>
          </a:p>
        </p:txBody>
      </p:sp>
    </p:spTree>
    <p:extLst>
      <p:ext uri="{BB962C8B-B14F-4D97-AF65-F5344CB8AC3E}">
        <p14:creationId xmlns:p14="http://schemas.microsoft.com/office/powerpoint/2010/main" val="2925438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Imposizione in capo al percettore degli utili prelevati</a:t>
            </a:r>
            <a:endParaRPr lang="en-US" dirty="0"/>
          </a:p>
        </p:txBody>
      </p:sp>
      <p:sp>
        <p:nvSpPr>
          <p:cNvPr id="3" name="Segnaposto contenuto  2"/>
          <p:cNvSpPr>
            <a:spLocks noGrp="1"/>
          </p:cNvSpPr>
          <p:nvPr>
            <p:ph sz="half" idx="1"/>
          </p:nvPr>
        </p:nvSpPr>
        <p:spPr>
          <a:xfrm>
            <a:off x="1484312" y="2438399"/>
            <a:ext cx="10018712" cy="3352801"/>
          </a:xfrm>
        </p:spPr>
        <p:txBody>
          <a:bodyPr>
            <a:normAutofit/>
          </a:bodyPr>
          <a:lstStyle/>
          <a:p>
            <a:pPr marL="0" indent="0" algn="just">
              <a:buNone/>
            </a:pPr>
            <a:r>
              <a:rPr lang="it-IT" noProof="1" smtClean="0"/>
              <a:t>I redditi d’impresa eccedenti la misura dell’utile d’esercizio, per effetto, ad esempio, di variazioni fiscali in aumento, restano assoggettati esclusivamente ad IRI, dal momento che non potranno essere oggetto di prelievo.</a:t>
            </a:r>
          </a:p>
          <a:p>
            <a:pPr marL="0" indent="0" algn="just">
              <a:buNone/>
            </a:pPr>
            <a:endParaRPr lang="it-IT" noProof="1" smtClean="0"/>
          </a:p>
          <a:p>
            <a:pPr marL="0" indent="0" algn="just">
              <a:buNone/>
            </a:pPr>
            <a:r>
              <a:rPr lang="it-IT" noProof="1" smtClean="0"/>
              <a:t>Le </a:t>
            </a:r>
            <a:r>
              <a:rPr lang="it-IT" noProof="1"/>
              <a:t>somme prelevate dalle riserve di utili realizzati prima dell'ingresso nel regime IRI</a:t>
            </a:r>
            <a:r>
              <a:rPr lang="it-IT" noProof="1" smtClean="0"/>
              <a:t>:</a:t>
            </a:r>
            <a:endParaRPr lang="it-IT" noProof="1"/>
          </a:p>
          <a:p>
            <a:pPr algn="just"/>
            <a:r>
              <a:rPr lang="it-IT" noProof="1"/>
              <a:t>non concorrono alla formazione del reddito imponibile IRPEF in capo al percettore;</a:t>
            </a:r>
          </a:p>
          <a:p>
            <a:pPr algn="just"/>
            <a:r>
              <a:rPr lang="it-IT" noProof="1"/>
              <a:t>non possono essere portate in deduzione dalla base imponibile IRI; </a:t>
            </a:r>
          </a:p>
          <a:p>
            <a:pPr algn="just"/>
            <a:r>
              <a:rPr lang="it-IT" noProof="1"/>
              <a:t>si presumono distribuite prioritariamente.</a:t>
            </a:r>
          </a:p>
        </p:txBody>
      </p:sp>
    </p:spTree>
    <p:extLst>
      <p:ext uri="{BB962C8B-B14F-4D97-AF65-F5344CB8AC3E}">
        <p14:creationId xmlns:p14="http://schemas.microsoft.com/office/powerpoint/2010/main" val="15730042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diritto di percezione degli utili</a:t>
            </a:r>
            <a:endParaRPr lang="it-IT" dirty="0"/>
          </a:p>
        </p:txBody>
      </p:sp>
      <p:sp>
        <p:nvSpPr>
          <p:cNvPr id="3" name="Segnaposto contenuto 2"/>
          <p:cNvSpPr>
            <a:spLocks noGrp="1"/>
          </p:cNvSpPr>
          <p:nvPr>
            <p:ph sz="half" idx="1"/>
          </p:nvPr>
        </p:nvSpPr>
        <p:spPr>
          <a:xfrm>
            <a:off x="1484312" y="2666999"/>
            <a:ext cx="9439061" cy="3124201"/>
          </a:xfrm>
        </p:spPr>
        <p:txBody>
          <a:bodyPr/>
          <a:lstStyle/>
          <a:p>
            <a:pPr marL="0" indent="0" algn="just">
              <a:buNone/>
            </a:pPr>
            <a:r>
              <a:rPr lang="it-IT" dirty="0" smtClean="0"/>
              <a:t>Nelle società di persone il diritto di percezione agli utili da parte dei soci sorge con l’approvazione del rendiconto (art. 2262 c.c.). </a:t>
            </a:r>
          </a:p>
          <a:p>
            <a:pPr algn="just"/>
            <a:endParaRPr lang="it-IT" dirty="0"/>
          </a:p>
          <a:p>
            <a:pPr marL="0" indent="0" algn="just">
              <a:buNone/>
            </a:pPr>
            <a:r>
              <a:rPr lang="it-IT" dirty="0" smtClean="0"/>
              <a:t>L’art. 2262 c.c., tuttavia, può essere derogato, mediante patto contrario dei soci, da esprimere:</a:t>
            </a:r>
          </a:p>
          <a:p>
            <a:pPr algn="just"/>
            <a:r>
              <a:rPr lang="it-IT" dirty="0" smtClean="0"/>
              <a:t>con un’apposita clausola inserita nel contratto sociale;</a:t>
            </a:r>
          </a:p>
          <a:p>
            <a:pPr algn="just"/>
            <a:r>
              <a:rPr lang="it-IT" dirty="0" smtClean="0"/>
              <a:t>oppure, in mancanza, con un accordo ad hoc raggiunto dai soci all’unanimità.</a:t>
            </a:r>
          </a:p>
          <a:p>
            <a:pPr marL="0" indent="0" algn="just">
              <a:buNone/>
            </a:pPr>
            <a:endParaRPr lang="it-IT" dirty="0"/>
          </a:p>
        </p:txBody>
      </p:sp>
    </p:spTree>
    <p:extLst>
      <p:ext uri="{BB962C8B-B14F-4D97-AF65-F5344CB8AC3E}">
        <p14:creationId xmlns:p14="http://schemas.microsoft.com/office/powerpoint/2010/main" val="27402977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diritto di percezione degli utili</a:t>
            </a:r>
            <a:endParaRPr lang="it-IT" dirty="0"/>
          </a:p>
        </p:txBody>
      </p:sp>
      <p:sp>
        <p:nvSpPr>
          <p:cNvPr id="3" name="Segnaposto contenuto 2"/>
          <p:cNvSpPr>
            <a:spLocks noGrp="1"/>
          </p:cNvSpPr>
          <p:nvPr>
            <p:ph sz="half" idx="1"/>
          </p:nvPr>
        </p:nvSpPr>
        <p:spPr>
          <a:xfrm>
            <a:off x="1484312" y="2666999"/>
            <a:ext cx="9439061" cy="3124201"/>
          </a:xfrm>
        </p:spPr>
        <p:txBody>
          <a:bodyPr/>
          <a:lstStyle/>
          <a:p>
            <a:pPr marL="0" indent="0" algn="just">
              <a:buNone/>
            </a:pPr>
            <a:r>
              <a:rPr lang="it-IT" dirty="0" smtClean="0"/>
              <a:t>Nelle società di persone (SNC e SAS) l’art. 2303 c.c. vieta la ripartizione di somme tra soci se non per utili realmente conseguiti. La giurisprudenza, tuttavia, ha ammesso la possibilità per i soci di percepire utili anteriormente all’approvazione del rendiconto a condizione tuttavia che detta possibilità sia espressamente prevista nell’atto costitutivo (o in forza di una delibera totalitaria).</a:t>
            </a:r>
          </a:p>
          <a:p>
            <a:pPr marL="0" indent="0" algn="just">
              <a:buNone/>
            </a:pPr>
            <a:endParaRPr lang="it-IT" dirty="0" smtClean="0"/>
          </a:p>
          <a:p>
            <a:pPr marL="0" indent="0" algn="just">
              <a:buNone/>
            </a:pPr>
            <a:r>
              <a:rPr lang="it-IT" dirty="0" smtClean="0"/>
              <a:t>Nelle SRL non è possibile distribuire acconti sui dividendi.</a:t>
            </a:r>
            <a:endParaRPr lang="it-IT" dirty="0"/>
          </a:p>
          <a:p>
            <a:pPr marL="0" indent="0" algn="just">
              <a:buNone/>
            </a:pPr>
            <a:endParaRPr lang="it-IT" dirty="0" smtClean="0"/>
          </a:p>
          <a:p>
            <a:pPr marL="0" indent="0" algn="just">
              <a:buNone/>
            </a:pPr>
            <a:endParaRPr lang="it-IT" dirty="0" smtClean="0"/>
          </a:p>
          <a:p>
            <a:pPr marL="0" indent="0" algn="just">
              <a:buNone/>
            </a:pPr>
            <a:endParaRPr lang="it-IT" dirty="0"/>
          </a:p>
        </p:txBody>
      </p:sp>
    </p:spTree>
    <p:extLst>
      <p:ext uri="{BB962C8B-B14F-4D97-AF65-F5344CB8AC3E}">
        <p14:creationId xmlns:p14="http://schemas.microsoft.com/office/powerpoint/2010/main" val="2211633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sse">
  <a:themeElements>
    <a:clrScheme name="Parallasse">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sse">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sse">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6836B0F-2395-43B9-BBEF-90A78CA70F2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TM03457496[[fn=Parallasse]]</Template>
  <TotalTime>622</TotalTime>
  <Words>1253</Words>
  <Application>Microsoft Office PowerPoint</Application>
  <PresentationFormat>Widescreen</PresentationFormat>
  <Paragraphs>233</Paragraphs>
  <Slides>20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20</vt:i4>
      </vt:variant>
    </vt:vector>
  </HeadingPairs>
  <TitlesOfParts>
    <vt:vector size="25" baseType="lpstr">
      <vt:lpstr>Arial</vt:lpstr>
      <vt:lpstr>Calibri</vt:lpstr>
      <vt:lpstr>Corbel</vt:lpstr>
      <vt:lpstr>Wingdings</vt:lpstr>
      <vt:lpstr>Parallasse</vt:lpstr>
      <vt:lpstr>L’IMPOSTA SUL REDDITO D’IMPRESA (IRI)</vt:lpstr>
      <vt:lpstr>Finalità dell’IRI</vt:lpstr>
      <vt:lpstr>Soggetti interessati</vt:lpstr>
      <vt:lpstr>Esercizio dell’opzione</vt:lpstr>
      <vt:lpstr>Il regime fiscale IRI</vt:lpstr>
      <vt:lpstr>Imposizione in capo al percettore degli utili prelevati</vt:lpstr>
      <vt:lpstr>Imposizione in capo al percettore degli utili prelevati</vt:lpstr>
      <vt:lpstr>Il diritto di percezione degli utili</vt:lpstr>
      <vt:lpstr>Il diritto di percezione degli utili</vt:lpstr>
      <vt:lpstr>Il Plafond IRI</vt:lpstr>
      <vt:lpstr>Perdite d’impresa nel regime IRI</vt:lpstr>
      <vt:lpstr>Perdite d’impresa nel regime IRI</vt:lpstr>
      <vt:lpstr>Perdite d’impresa nel regime IRI</vt:lpstr>
      <vt:lpstr>Esempio</vt:lpstr>
      <vt:lpstr>Test di convenienza – SNC</vt:lpstr>
      <vt:lpstr>Test di convenienza – SNC</vt:lpstr>
      <vt:lpstr>Test di convenienza - SRL</vt:lpstr>
      <vt:lpstr>Test di convenienza - SRL</vt:lpstr>
      <vt:lpstr>Regime contributivo</vt:lpstr>
      <vt:lpstr>Grazie per l’attenzione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L’IMPOSTA SUL REDDITO D’IMPRESA (IRI)</dc:title>
  <dc:creator>Riccardo Marangon</dc:creator>
  <cp:keywords/>
  <cp:lastModifiedBy>Riccardo Marangon</cp:lastModifiedBy>
  <cp:revision>39</cp:revision>
  <dcterms:created xsi:type="dcterms:W3CDTF">2017-02-12T16:24:25Z</dcterms:created>
  <dcterms:modified xsi:type="dcterms:W3CDTF">2017-02-16T08:24:24Z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TC034180659991</vt:lpwstr>
  </property>
</Properties>
</file>